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2" r:id="rId3"/>
    <p:sldId id="259" r:id="rId4"/>
    <p:sldId id="261" r:id="rId5"/>
    <p:sldId id="260" r:id="rId6"/>
    <p:sldId id="290" r:id="rId7"/>
    <p:sldId id="257" r:id="rId8"/>
    <p:sldId id="291" r:id="rId9"/>
    <p:sldId id="292" r:id="rId10"/>
    <p:sldId id="293" r:id="rId11"/>
    <p:sldId id="263" r:id="rId12"/>
    <p:sldId id="268" r:id="rId13"/>
    <p:sldId id="265" r:id="rId14"/>
    <p:sldId id="264" r:id="rId15"/>
  </p:sldIdLst>
  <p:sldSz cx="9144000" cy="5143500" type="screen16x9"/>
  <p:notesSz cx="6858000" cy="9144000"/>
  <p:embeddedFontLst>
    <p:embeddedFont>
      <p:font typeface="Montserrat" panose="00000500000000000000" pitchFamily="2" charset="-52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">
          <p15:clr>
            <a:srgbClr val="A4A3A4"/>
          </p15:clr>
        </p15:guide>
        <p15:guide id="2" pos="2880">
          <p15:clr>
            <a:srgbClr val="A4A3A4"/>
          </p15:clr>
        </p15:guide>
        <p15:guide id="3" pos="215">
          <p15:clr>
            <a:srgbClr val="A4A3A4"/>
          </p15:clr>
        </p15:guide>
        <p15:guide id="4" pos="55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2" autoAdjust="0"/>
    <p:restoredTop sz="94603"/>
  </p:normalViewPr>
  <p:slideViewPr>
    <p:cSldViewPr>
      <p:cViewPr varScale="1">
        <p:scale>
          <a:sx n="107" d="100"/>
          <a:sy n="107" d="100"/>
        </p:scale>
        <p:origin x="691" y="82"/>
      </p:cViewPr>
      <p:guideLst>
        <p:guide orient="horz" pos="146"/>
        <p:guide pos="2880"/>
        <p:guide pos="215"/>
        <p:guide pos="55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mikhailbarinov\Downloads\&#1055;&#1056;&#1054;&#1050;&#1054;&#1055;&#1068;&#1045;&#1042;&#1040;-2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>
                <a:solidFill>
                  <a:schemeClr val="bg1"/>
                </a:solidFill>
              </a:rPr>
              <a:t>Работа на трамплине (прыжки)</a:t>
            </a:r>
          </a:p>
        </c:rich>
      </c:tx>
      <c:overlay val="0"/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464376812583841E-2"/>
          <c:y val="0.2346513888888889"/>
          <c:w val="0.85001592769984458"/>
          <c:h val="0.65846909722222224"/>
        </c:manualLayout>
      </c:layout>
      <c:bar3DChart>
        <c:barDir val="col"/>
        <c:grouping val="stacked"/>
        <c:varyColors val="0"/>
        <c:ser>
          <c:idx val="0"/>
          <c:order val="0"/>
          <c:spPr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47000">
                  <a:schemeClr val="accent5">
                    <a:lumMod val="60000"/>
                    <a:lumOff val="40000"/>
                  </a:schemeClr>
                </a:gs>
              </a:gsLst>
              <a:lin ang="1800000" scaled="0"/>
            </a:gradFill>
            <a:effectLst>
              <a:glow rad="76200">
                <a:srgbClr val="00FF00">
                  <a:alpha val="53000"/>
                </a:srgbClr>
              </a:glow>
            </a:effectLst>
          </c:spPr>
          <c:invertIfNegative val="0"/>
          <c:dPt>
            <c:idx val="0"/>
            <c:invertIfNegative val="0"/>
            <c:bubble3D val="0"/>
            <c:explosion val="15"/>
            <c:spPr>
              <a:solidFill>
                <a:srgbClr val="00CCFF"/>
              </a:solidFill>
              <a:ln>
                <a:noFill/>
              </a:ln>
              <a:effectLst>
                <a:glow rad="76200">
                  <a:srgbClr val="00FF00">
                    <a:alpha val="53000"/>
                  </a:srgbClr>
                </a:glow>
              </a:effectLst>
              <a:scene3d>
                <a:camera prst="orthographicFront"/>
                <a:lightRig rig="flood" dir="t"/>
              </a:scene3d>
              <a:sp3d prstMaterial="plastic"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21E-644D-9BA7-E3D32E8AFB1D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effectLst>
                <a:glow rad="165100">
                  <a:srgbClr val="00CCFF">
                    <a:alpha val="53000"/>
                  </a:srgbClr>
                </a:glow>
              </a:effectLst>
              <a:scene3d>
                <a:camera prst="orthographicFront"/>
                <a:lightRig rig="flood" dir="t"/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21E-644D-9BA7-E3D32E8AFB1D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effectLst>
                <a:glow rad="76200">
                  <a:srgbClr val="00FF00">
                    <a:alpha val="53000"/>
                  </a:srgb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5-121E-644D-9BA7-E3D32E8AFB1D}"/>
              </c:ext>
            </c:extLst>
          </c:dPt>
          <c:dPt>
            <c:idx val="3"/>
            <c:invertIfNegative val="0"/>
            <c:bubble3D val="0"/>
            <c:spPr>
              <a:solidFill>
                <a:srgbClr val="FF00FF"/>
              </a:solidFill>
              <a:effectLst>
                <a:glow rad="76200">
                  <a:srgbClr val="00FF00">
                    <a:alpha val="53000"/>
                  </a:srgbClr>
                </a:glow>
              </a:effectLst>
            </c:spPr>
            <c:extLst>
              <c:ext xmlns:c16="http://schemas.microsoft.com/office/drawing/2014/chart" uri="{C3380CC4-5D6E-409C-BE32-E72D297353CC}">
                <c16:uniqueId val="{00000007-121E-644D-9BA7-E3D32E8AFB1D}"/>
              </c:ext>
            </c:extLst>
          </c:dPt>
          <c:dLbls>
            <c:delete val="1"/>
          </c:dLbls>
          <c:cat>
            <c:strRef>
              <c:f>Анализ!$X$3:$X$7</c:f>
              <c:strCache>
                <c:ptCount val="5"/>
                <c:pt idx="0">
                  <c:v> HS 15-20 </c:v>
                </c:pt>
                <c:pt idx="1">
                  <c:v>HS 40-70</c:v>
                </c:pt>
                <c:pt idx="2">
                  <c:v>HS 90-105</c:v>
                </c:pt>
                <c:pt idx="3">
                  <c:v>HS 120-140</c:v>
                </c:pt>
                <c:pt idx="4">
                  <c:v>HS 180+</c:v>
                </c:pt>
              </c:strCache>
            </c:strRef>
          </c:cat>
          <c:val>
            <c:numRef>
              <c:f>Анализ!$AA$3:$AA$7</c:f>
              <c:numCache>
                <c:formatCode>[hh]:mm</c:formatCode>
                <c:ptCount val="5"/>
                <c:pt idx="0">
                  <c:v>0</c:v>
                </c:pt>
                <c:pt idx="1">
                  <c:v>124</c:v>
                </c:pt>
                <c:pt idx="2">
                  <c:v>101</c:v>
                </c:pt>
                <c:pt idx="3">
                  <c:v>99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21E-644D-9BA7-E3D32E8AFB1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719057960"/>
        <c:axId val="719058352"/>
        <c:axId val="0"/>
      </c:bar3DChart>
      <c:catAx>
        <c:axId val="719057960"/>
        <c:scaling>
          <c:orientation val="minMax"/>
        </c:scaling>
        <c:delete val="0"/>
        <c:axPos val="b"/>
        <c:title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700">
                <a:solidFill>
                  <a:schemeClr val="bg1"/>
                </a:solidFill>
              </a:defRPr>
            </a:pPr>
            <a:endParaRPr lang="ru-RU"/>
          </a:p>
        </c:txPr>
        <c:crossAx val="719058352"/>
        <c:crosses val="autoZero"/>
        <c:auto val="1"/>
        <c:lblAlgn val="ctr"/>
        <c:lblOffset val="100"/>
        <c:noMultiLvlLbl val="0"/>
      </c:catAx>
      <c:valAx>
        <c:axId val="71905835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719057960"/>
        <c:crosses val="autoZero"/>
        <c:crossBetween val="between"/>
      </c:valAx>
    </c:plotArea>
    <c:plotVisOnly val="1"/>
    <c:dispBlanksAs val="gap"/>
    <c:showDLblsOverMax val="0"/>
  </c:chart>
  <c:spPr>
    <a:gradFill flip="none" rotWithShape="1">
      <a:gsLst>
        <a:gs pos="0">
          <a:schemeClr val="tx2">
            <a:lumMod val="75000"/>
          </a:schemeClr>
        </a:gs>
        <a:gs pos="47000">
          <a:schemeClr val="tx2">
            <a:lumMod val="16000"/>
          </a:schemeClr>
        </a:gs>
      </a:gsLst>
      <a:lin ang="1800000" scaled="0"/>
      <a:tileRect/>
    </a:gradFill>
    <a:ln>
      <a:solidFill>
        <a:schemeClr val="accent1"/>
      </a:solidFill>
    </a:ln>
  </c:spPr>
  <c:txPr>
    <a:bodyPr/>
    <a:lstStyle/>
    <a:p>
      <a:pPr>
        <a:defRPr sz="10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06A-E044-8E30-E60EA548883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06A-E044-8E30-E60EA548883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06A-E044-8E30-E60EA548883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06A-E044-8E30-E60EA5488839}"/>
              </c:ext>
            </c:extLst>
          </c:dPt>
          <c:cat>
            <c:strRef>
              <c:f>Лист1!$A$2:$A$5</c:f>
              <c:strCache>
                <c:ptCount val="4"/>
                <c:pt idx="0">
                  <c:v>Централизованная </c:v>
                </c:pt>
                <c:pt idx="1">
                  <c:v>Самостоятельная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86</c:v>
                </c:pt>
                <c:pt idx="1">
                  <c:v>67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BA-8545-9E52-5F6C29D2D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0.5175</cdr:x>
      <cdr:y>0.30925</cdr:y>
    </cdr:from>
    <cdr:to>
      <cdr:x>0.64241</cdr:x>
      <cdr:y>0.49979</cdr:y>
    </cdr:to>
    <cdr:sp macro="" textlink="">
      <cdr:nvSpPr>
        <cdr:cNvPr id="2" name="TextBox 67">
          <a:extLst xmlns:a="http://schemas.openxmlformats.org/drawingml/2006/main">
            <a:ext uri="{FF2B5EF4-FFF2-40B4-BE49-F238E27FC236}">
              <a16:creationId xmlns:a16="http://schemas.microsoft.com/office/drawing/2014/main" id="{6BF8DA71-6B73-1F51-AC87-414C21575CAA}"/>
            </a:ext>
          </a:extLst>
        </cdr:cNvPr>
        <cdr:cNvSpPr txBox="1"/>
      </cdr:nvSpPr>
      <cdr:spPr>
        <a:xfrm xmlns:a="http://schemas.openxmlformats.org/drawingml/2006/main">
          <a:off x="1917051" y="599422"/>
          <a:ext cx="46269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/>
            <a:t>86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7D96EC-4412-3BA4-ACB1-BFC30EB73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916705" y="-6637"/>
            <a:ext cx="5310590" cy="2070230"/>
          </a:xfrm>
          <a:prstGeom prst="rect">
            <a:avLst/>
          </a:prstGeom>
          <a:solidFill>
            <a:srgbClr val="000000">
              <a:alpha val="30196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latin typeface="Montserrat" panose="00000500000000000000" pitchFamily="2" charset="-52"/>
              </a:rPr>
              <a:t>Отчет на президиум федерации по прыжкам на лыжах с трамплина (женщины)</a:t>
            </a:r>
          </a:p>
          <a:p>
            <a:pPr algn="ctr"/>
            <a:endParaRPr lang="ru-RU" b="1" i="1" dirty="0">
              <a:latin typeface="Montserrat" panose="00000500000000000000" pitchFamily="2" charset="-52"/>
            </a:endParaRPr>
          </a:p>
          <a:p>
            <a:pPr algn="ctr"/>
            <a:r>
              <a:rPr lang="ru-RU" sz="1600" i="1" dirty="0">
                <a:latin typeface="Montserrat" panose="00000500000000000000" pitchFamily="2" charset="-52"/>
              </a:rPr>
              <a:t>29 февраля 2024 года</a:t>
            </a:r>
            <a:endParaRPr lang="ru-RU" i="1" dirty="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62311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778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86000" y="169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Международные соревнования «Кубок Медной горы»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2848" y="657521"/>
            <a:ext cx="27922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latin typeface="Montserrat" panose="00000500000000000000" pitchFamily="2" charset="-52"/>
              </a:rPr>
              <a:t>1 место - Прокопьева Кристина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2 место - Кустова Александра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3 место - Кручинина Кристина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4 место - </a:t>
            </a:r>
            <a:r>
              <a:rPr lang="ru-RU" sz="1200" i="1" dirty="0" err="1">
                <a:latin typeface="Montserrat" panose="00000500000000000000" pitchFamily="2" charset="-52"/>
              </a:rPr>
              <a:t>Надымова</a:t>
            </a:r>
            <a:r>
              <a:rPr lang="ru-RU" sz="1200" i="1" dirty="0">
                <a:latin typeface="Montserrat" panose="00000500000000000000" pitchFamily="2" charset="-52"/>
              </a:rPr>
              <a:t> Стефания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5 место - </a:t>
            </a:r>
            <a:r>
              <a:rPr lang="ru-RU" sz="1200" i="1" dirty="0" err="1">
                <a:latin typeface="Montserrat" panose="00000500000000000000" pitchFamily="2" charset="-52"/>
              </a:rPr>
              <a:t>Римденок</a:t>
            </a:r>
            <a:r>
              <a:rPr lang="ru-RU" sz="1200" i="1" dirty="0">
                <a:latin typeface="Montserrat" panose="00000500000000000000" pitchFamily="2" charset="-52"/>
              </a:rPr>
              <a:t> Валерия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191F87-3FA6-E563-E060-A534A96826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6625" y="2306254"/>
            <a:ext cx="2691696" cy="26916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3CBC60-50FF-FABC-77E3-2B5374EB76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8321" y="2303732"/>
            <a:ext cx="4029702" cy="26853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FDF665E-67AE-9660-1AEC-7A53C76E7DEC}"/>
              </a:ext>
            </a:extLst>
          </p:cNvPr>
          <p:cNvSpPr txBox="1"/>
          <p:nvPr/>
        </p:nvSpPr>
        <p:spPr>
          <a:xfrm>
            <a:off x="5684551" y="664327"/>
            <a:ext cx="302790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6 место - </a:t>
            </a:r>
            <a:r>
              <a:rPr lang="ru-RU" sz="1200" i="1" dirty="0">
                <a:solidFill>
                  <a:prstClr val="black"/>
                </a:solidFill>
                <a:latin typeface="Montserrat" panose="00000500000000000000" pitchFamily="2" charset="-52"/>
              </a:rPr>
              <a:t>К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олясникова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Торопченова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Диана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Ибрагимова Аделина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Каблукова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Ксения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Баранцева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Александра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B0D3FE-ED9E-14F8-A2A4-349D55487D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753304" y="667601"/>
            <a:ext cx="1637392" cy="163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47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38ABAC-C62D-6BAA-18B6-9F330C10B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2851" y="141480"/>
            <a:ext cx="6361458" cy="525742"/>
          </a:xfrm>
        </p:spPr>
        <p:txBody>
          <a:bodyPr>
            <a:normAutofit fontScale="90000"/>
          </a:bodyPr>
          <a:lstStyle/>
          <a:p>
            <a:r>
              <a:rPr lang="ru-RU" sz="18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Общий зачет </a:t>
            </a:r>
            <a:br>
              <a:rPr lang="ru-RU" sz="1800" b="1" i="1" dirty="0">
                <a:solidFill>
                  <a:srgbClr val="002060"/>
                </a:solidFill>
                <a:latin typeface="Montserrat" panose="00000500000000000000" pitchFamily="2" charset="-52"/>
              </a:rPr>
            </a:br>
            <a:r>
              <a:rPr lang="ru-RU" sz="18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 кубка России сезон 2023 - 2024гг. </a:t>
            </a:r>
            <a:endParaRPr lang="ru-RU" sz="1800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A7C1BCD2-184F-58D3-6E06-38E3F457E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AA1F46ED-3757-A4C7-C020-9C82BA855B00}"/>
              </a:ext>
            </a:extLst>
          </p:cNvPr>
          <p:cNvCxnSpPr/>
          <p:nvPr/>
        </p:nvCxnSpPr>
        <p:spPr>
          <a:xfrm>
            <a:off x="338976" y="846394"/>
            <a:ext cx="0" cy="3669572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5B028B-222B-8368-D05B-073009418A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57218" y="3743099"/>
            <a:ext cx="2106362" cy="140040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B695B0-93D3-E0C4-8ED8-16A0775ADA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972" y="3747583"/>
            <a:ext cx="2070246" cy="13780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7D549F4-67EF-ADE9-EAAF-5B96DCEFD2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0920" y="3751922"/>
            <a:ext cx="2070229" cy="137637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57FE3F2-00C8-7D4E-B742-A263ED5767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9801" y="3748390"/>
            <a:ext cx="2067583" cy="1374619"/>
          </a:xfrm>
          <a:prstGeom prst="rect">
            <a:avLst/>
          </a:prstGeom>
        </p:spPr>
      </p:pic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BC606F8C-62DE-01C2-B4FA-913FB3739B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278564"/>
              </p:ext>
            </p:extLst>
          </p:nvPr>
        </p:nvGraphicFramePr>
        <p:xfrm>
          <a:off x="486972" y="975718"/>
          <a:ext cx="8264168" cy="27604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956">
                  <a:extLst>
                    <a:ext uri="{9D8B030D-6E8A-4147-A177-3AD203B41FA5}">
                      <a16:colId xmlns:a16="http://schemas.microsoft.com/office/drawing/2014/main" val="579950556"/>
                    </a:ext>
                  </a:extLst>
                </a:gridCol>
                <a:gridCol w="1390712">
                  <a:extLst>
                    <a:ext uri="{9D8B030D-6E8A-4147-A177-3AD203B41FA5}">
                      <a16:colId xmlns:a16="http://schemas.microsoft.com/office/drawing/2014/main" val="3067666110"/>
                    </a:ext>
                  </a:extLst>
                </a:gridCol>
                <a:gridCol w="1786324">
                  <a:extLst>
                    <a:ext uri="{9D8B030D-6E8A-4147-A177-3AD203B41FA5}">
                      <a16:colId xmlns:a16="http://schemas.microsoft.com/office/drawing/2014/main" val="2358639121"/>
                    </a:ext>
                  </a:extLst>
                </a:gridCol>
                <a:gridCol w="446580">
                  <a:extLst>
                    <a:ext uri="{9D8B030D-6E8A-4147-A177-3AD203B41FA5}">
                      <a16:colId xmlns:a16="http://schemas.microsoft.com/office/drawing/2014/main" val="325195129"/>
                    </a:ext>
                  </a:extLst>
                </a:gridCol>
                <a:gridCol w="446580">
                  <a:extLst>
                    <a:ext uri="{9D8B030D-6E8A-4147-A177-3AD203B41FA5}">
                      <a16:colId xmlns:a16="http://schemas.microsoft.com/office/drawing/2014/main" val="667488578"/>
                    </a:ext>
                  </a:extLst>
                </a:gridCol>
                <a:gridCol w="446580">
                  <a:extLst>
                    <a:ext uri="{9D8B030D-6E8A-4147-A177-3AD203B41FA5}">
                      <a16:colId xmlns:a16="http://schemas.microsoft.com/office/drawing/2014/main" val="3840510397"/>
                    </a:ext>
                  </a:extLst>
                </a:gridCol>
                <a:gridCol w="446580">
                  <a:extLst>
                    <a:ext uri="{9D8B030D-6E8A-4147-A177-3AD203B41FA5}">
                      <a16:colId xmlns:a16="http://schemas.microsoft.com/office/drawing/2014/main" val="2001892371"/>
                    </a:ext>
                  </a:extLst>
                </a:gridCol>
                <a:gridCol w="446580">
                  <a:extLst>
                    <a:ext uri="{9D8B030D-6E8A-4147-A177-3AD203B41FA5}">
                      <a16:colId xmlns:a16="http://schemas.microsoft.com/office/drawing/2014/main" val="1574896911"/>
                    </a:ext>
                  </a:extLst>
                </a:gridCol>
                <a:gridCol w="446580">
                  <a:extLst>
                    <a:ext uri="{9D8B030D-6E8A-4147-A177-3AD203B41FA5}">
                      <a16:colId xmlns:a16="http://schemas.microsoft.com/office/drawing/2014/main" val="1466183342"/>
                    </a:ext>
                  </a:extLst>
                </a:gridCol>
                <a:gridCol w="446580">
                  <a:extLst>
                    <a:ext uri="{9D8B030D-6E8A-4147-A177-3AD203B41FA5}">
                      <a16:colId xmlns:a16="http://schemas.microsoft.com/office/drawing/2014/main" val="595787359"/>
                    </a:ext>
                  </a:extLst>
                </a:gridCol>
                <a:gridCol w="446580">
                  <a:extLst>
                    <a:ext uri="{9D8B030D-6E8A-4147-A177-3AD203B41FA5}">
                      <a16:colId xmlns:a16="http://schemas.microsoft.com/office/drawing/2014/main" val="2194347953"/>
                    </a:ext>
                  </a:extLst>
                </a:gridCol>
                <a:gridCol w="446580">
                  <a:extLst>
                    <a:ext uri="{9D8B030D-6E8A-4147-A177-3AD203B41FA5}">
                      <a16:colId xmlns:a16="http://schemas.microsoft.com/office/drawing/2014/main" val="3611514837"/>
                    </a:ext>
                  </a:extLst>
                </a:gridCol>
                <a:gridCol w="533956">
                  <a:extLst>
                    <a:ext uri="{9D8B030D-6E8A-4147-A177-3AD203B41FA5}">
                      <a16:colId xmlns:a16="http://schemas.microsoft.com/office/drawing/2014/main" val="2848455558"/>
                    </a:ext>
                  </a:extLst>
                </a:gridCol>
              </a:tblGrid>
              <a:tr h="3425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№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Фамилия, Имя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Регион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1-й</a:t>
                      </a:r>
                      <a:br>
                        <a:rPr lang="ru-RU" sz="900" u="none" strike="noStrike">
                          <a:effectLst/>
                        </a:rPr>
                      </a:br>
                      <a:r>
                        <a:rPr lang="ru-RU" sz="900" u="none" strike="noStrike">
                          <a:effectLst/>
                        </a:rPr>
                        <a:t>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2-й</a:t>
                      </a:r>
                      <a:br>
                        <a:rPr lang="ru-RU" sz="900" u="none" strike="noStrike">
                          <a:effectLst/>
                        </a:rPr>
                      </a:br>
                      <a:r>
                        <a:rPr lang="ru-RU" sz="900" u="none" strike="noStrike">
                          <a:effectLst/>
                        </a:rPr>
                        <a:t>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3-й</a:t>
                      </a:r>
                      <a:br>
                        <a:rPr lang="ru-RU" sz="900" u="none" strike="noStrike">
                          <a:effectLst/>
                        </a:rPr>
                      </a:br>
                      <a:r>
                        <a:rPr lang="ru-RU" sz="900" u="none" strike="noStrike">
                          <a:effectLst/>
                        </a:rPr>
                        <a:t>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4-й</a:t>
                      </a:r>
                      <a:br>
                        <a:rPr lang="ru-RU" sz="900" u="none" strike="noStrike">
                          <a:effectLst/>
                        </a:rPr>
                      </a:br>
                      <a:r>
                        <a:rPr lang="ru-RU" sz="900" u="none" strike="noStrike">
                          <a:effectLst/>
                        </a:rPr>
                        <a:t>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5-й</a:t>
                      </a:r>
                      <a:br>
                        <a:rPr lang="ru-RU" sz="900" u="none" strike="noStrike">
                          <a:effectLst/>
                        </a:rPr>
                      </a:br>
                      <a:r>
                        <a:rPr lang="ru-RU" sz="900" u="none" strike="noStrike">
                          <a:effectLst/>
                        </a:rPr>
                        <a:t>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6-й.   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7-й     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8-й   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9-й   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Сумма </a:t>
                      </a:r>
                      <a:br>
                        <a:rPr lang="ru-RU" sz="900" u="none" strike="noStrike">
                          <a:effectLst/>
                        </a:rPr>
                      </a:br>
                      <a:r>
                        <a:rPr lang="ru-RU" sz="900" u="none" strike="noStrike">
                          <a:effectLst/>
                        </a:rPr>
                        <a:t>очков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extLst>
                  <a:ext uri="{0D108BD9-81ED-4DB2-BD59-A6C34878D82A}">
                    <a16:rowId xmlns:a16="http://schemas.microsoft.com/office/drawing/2014/main" val="2096699764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Кустова Александра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Магаданская обл.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192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3813300819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Кручинина Кристина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Санкт-Петербург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158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57973724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Прокопьева Кристина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Свердловская обл.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127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4278411198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Мохова Елизавета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Магаданская обл.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127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4051742436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Яковлева Лидия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Москва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1205440953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Бородина Алина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Московская обл.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30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109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2503081241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Римденок Валерия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Санкт-Петербург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101,5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460955052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Каблукова Ксения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Московская обл. - Пермский карй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1534951954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Ибрагимова Аделина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респ.Татарстан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96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1828910308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Пискунова Ксения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Свердловская обл.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8,5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6,5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84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3446019064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Баранцева Александра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Московская обл.-Киро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67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1086472131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Рогалева София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Пермский край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64,5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2743045956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Колясникова Валерия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Магаданская обл.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6,5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61,5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1984612314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Белякова Анастасия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Респ.Башкортостан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57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2471321319"/>
                  </a:ext>
                </a:extLst>
              </a:tr>
              <a:tr h="161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Марчукова Татьяна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</a:rPr>
                        <a:t>Санкт-Петербург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53" marR="7253" marT="7253" marB="0" anchor="b"/>
                </a:tc>
                <a:extLst>
                  <a:ext uri="{0D108BD9-81ED-4DB2-BD59-A6C34878D82A}">
                    <a16:rowId xmlns:a16="http://schemas.microsoft.com/office/drawing/2014/main" val="127119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2599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3137D31B-ACCE-936C-625F-51D5925BA2E7}"/>
              </a:ext>
            </a:extLst>
          </p:cNvPr>
          <p:cNvSpPr txBox="1">
            <a:spLocks/>
          </p:cNvSpPr>
          <p:nvPr/>
        </p:nvSpPr>
        <p:spPr>
          <a:xfrm>
            <a:off x="80756" y="0"/>
            <a:ext cx="8982487" cy="5257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Динамика результатов  ЭКО (среднее по команде 2022-2023 год) </a:t>
            </a:r>
            <a:endParaRPr lang="ru-RU" sz="1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B0C2B3-A053-C6B6-C8BF-6E158562D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22" y="816555"/>
            <a:ext cx="8979556" cy="351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08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338976" y="846394"/>
            <a:ext cx="0" cy="3669572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218123"/>
              </p:ext>
            </p:extLst>
          </p:nvPr>
        </p:nvGraphicFramePr>
        <p:xfrm>
          <a:off x="701569" y="1131590"/>
          <a:ext cx="5355595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Министерству спорта Российской Федерации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Олимпийскому комитету России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Центру спортивной медицины ФМБА России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Федерации прыжков на лыжах с трамплина и лыжного двоеборья России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Аналитическому управлению ФГБУ ЦСП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Центру спортивной подготовки Российской Федерации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Руководству спортивного комплекса «Снежинка» г. Чайковский, «Аист» г. Нижний Тагил, Группе компаний Фонда «Талант и успех» и Сириус г. Сочи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Чайковской Академии Физической культуры и спорта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746575" y="349292"/>
            <a:ext cx="7650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Выражаем благодарность: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322200-B523-996D-9628-3C710B19A3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263" y="0"/>
            <a:ext cx="317073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4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255932E-C480-9D54-D21A-8C1FB10C0560}"/>
              </a:ext>
            </a:extLst>
          </p:cNvPr>
          <p:cNvSpPr/>
          <p:nvPr/>
        </p:nvSpPr>
        <p:spPr>
          <a:xfrm>
            <a:off x="7902370" y="0"/>
            <a:ext cx="1241630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2525F33-353D-6986-0EEA-96D15AF1A3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643"/>
            <a:ext cx="6759370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574" y="3643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831322" y="186485"/>
            <a:ext cx="54813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Спасибо за внимание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C015894-403C-85AD-34C7-530DE8B58865}"/>
              </a:ext>
            </a:extLst>
          </p:cNvPr>
          <p:cNvSpPr/>
          <p:nvPr/>
        </p:nvSpPr>
        <p:spPr>
          <a:xfrm>
            <a:off x="-1" y="-4705"/>
            <a:ext cx="1151021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669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08561E-61CD-31F7-9D51-39518911EC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7"/>
            <a:ext cx="3669383" cy="275203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031940" y="0"/>
            <a:ext cx="4545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Тренеры и специалисты команды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31940" y="362701"/>
            <a:ext cx="510990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1200" i="1" dirty="0">
                <a:latin typeface="Montserrat" panose="00000500000000000000" pitchFamily="2" charset="-52"/>
              </a:rPr>
              <a:t>Главный тренер – </a:t>
            </a:r>
            <a:r>
              <a:rPr lang="ru-RU" sz="1200" b="1" i="1" dirty="0">
                <a:latin typeface="Montserrat" panose="00000500000000000000" pitchFamily="2" charset="-52"/>
              </a:rPr>
              <a:t>Плехов Е.Ю.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pPr marL="228600" indent="-228600">
              <a:buAutoNum type="arabicPeriod" startAt="2"/>
            </a:pPr>
            <a:r>
              <a:rPr lang="ru-RU" sz="1200" i="1" dirty="0">
                <a:latin typeface="Montserrat" panose="00000500000000000000" pitchFamily="2" charset="-52"/>
              </a:rPr>
              <a:t>Старший тренер (основной. состав) 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– </a:t>
            </a:r>
            <a:r>
              <a:rPr lang="ru-RU" sz="1200" b="1" i="1" dirty="0">
                <a:latin typeface="Montserrat" panose="00000500000000000000" pitchFamily="2" charset="-52"/>
              </a:rPr>
              <a:t>Шестоперов Р.Ю. </a:t>
            </a:r>
            <a:r>
              <a:rPr lang="ru-RU" sz="1200" i="1" dirty="0">
                <a:latin typeface="Montserrat" panose="00000500000000000000" pitchFamily="2" charset="-52"/>
              </a:rPr>
              <a:t>(ФГБУ ЦСП) 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3. Тренер (основной состав) – </a:t>
            </a:r>
            <a:r>
              <a:rPr lang="ru-RU" sz="1200" b="1" i="1" dirty="0" err="1">
                <a:latin typeface="Montserrat" panose="00000500000000000000" pitchFamily="2" charset="-52"/>
              </a:rPr>
              <a:t>Керов</a:t>
            </a:r>
            <a:r>
              <a:rPr lang="ru-RU" sz="1200" b="1" i="1" dirty="0">
                <a:latin typeface="Montserrat" panose="00000500000000000000" pitchFamily="2" charset="-52"/>
              </a:rPr>
              <a:t> Р.С.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4. Тренер (основной состав) – </a:t>
            </a:r>
            <a:r>
              <a:rPr lang="ru-RU" sz="1200" b="1" i="1" dirty="0">
                <a:latin typeface="Montserrat" panose="00000500000000000000" pitchFamily="2" charset="-52"/>
              </a:rPr>
              <a:t>Баринов М.В.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5. Тренер (юниорский состав) – </a:t>
            </a:r>
            <a:r>
              <a:rPr lang="ru-RU" sz="1200" b="1" i="1" dirty="0">
                <a:latin typeface="Montserrat" panose="00000500000000000000" pitchFamily="2" charset="-52"/>
              </a:rPr>
              <a:t>Горностаев Р.М.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6.  Техник по эксплуатации и ремонту спортивной техники 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– </a:t>
            </a:r>
            <a:r>
              <a:rPr lang="ru-RU" sz="1200" b="1" i="1" dirty="0" err="1">
                <a:latin typeface="Montserrat" panose="00000500000000000000" pitchFamily="2" charset="-52"/>
              </a:rPr>
              <a:t>Негребецкий</a:t>
            </a:r>
            <a:r>
              <a:rPr lang="ru-RU" sz="1200" b="1" i="1" dirty="0">
                <a:latin typeface="Montserrat" panose="00000500000000000000" pitchFamily="2" charset="-52"/>
              </a:rPr>
              <a:t> В.О.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7. Врач</a:t>
            </a:r>
            <a:r>
              <a:rPr lang="ru-RU" sz="1200" b="1" i="1" dirty="0">
                <a:latin typeface="Montserrat" panose="00000500000000000000" pitchFamily="2" charset="-52"/>
              </a:rPr>
              <a:t> </a:t>
            </a:r>
            <a:r>
              <a:rPr lang="ru-RU" sz="1200" i="1" dirty="0">
                <a:latin typeface="Montserrat" panose="00000500000000000000" pitchFamily="2" charset="-52"/>
              </a:rPr>
              <a:t>– </a:t>
            </a:r>
            <a:r>
              <a:rPr lang="ru-RU" sz="1200" b="1" i="1" dirty="0">
                <a:latin typeface="Montserrat" panose="00000500000000000000" pitchFamily="2" charset="-52"/>
              </a:rPr>
              <a:t>Виноградов И.А. </a:t>
            </a:r>
            <a:r>
              <a:rPr lang="ru-RU" sz="1200" i="1" dirty="0">
                <a:latin typeface="Montserrat" panose="00000500000000000000" pitchFamily="2" charset="-52"/>
              </a:rPr>
              <a:t>(ФМБА)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8. Массажист/физиотерапевт – </a:t>
            </a:r>
            <a:r>
              <a:rPr lang="ru-RU" sz="1200" b="1" i="1" dirty="0">
                <a:latin typeface="Montserrat" panose="00000500000000000000" pitchFamily="2" charset="-52"/>
              </a:rPr>
              <a:t>Пучкова И.Б. </a:t>
            </a:r>
            <a:r>
              <a:rPr lang="ru-RU" sz="1200" i="1" dirty="0">
                <a:latin typeface="Montserrat" panose="00000500000000000000" pitchFamily="2" charset="-52"/>
              </a:rPr>
              <a:t>(ФМБА) 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9. Начальник команды – </a:t>
            </a:r>
            <a:r>
              <a:rPr lang="ru-RU" sz="1200" b="1" i="1" dirty="0">
                <a:latin typeface="Montserrat" panose="00000500000000000000" pitchFamily="2" charset="-52"/>
              </a:rPr>
              <a:t>Воробей М.Б.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10. Администратор – </a:t>
            </a:r>
            <a:r>
              <a:rPr lang="ru-RU" sz="1200" b="1" i="1" dirty="0">
                <a:latin typeface="Montserrat" panose="00000500000000000000" pitchFamily="2" charset="-52"/>
              </a:rPr>
              <a:t>Ковалев П.В.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11. Администратор – </a:t>
            </a:r>
            <a:r>
              <a:rPr lang="ru-RU" sz="1200" b="1" i="1" dirty="0">
                <a:latin typeface="Montserrat" panose="00000500000000000000" pitchFamily="2" charset="-52"/>
              </a:rPr>
              <a:t>Косенко А.В. </a:t>
            </a:r>
            <a:r>
              <a:rPr lang="ru-RU" sz="1200" i="1" dirty="0">
                <a:latin typeface="Montserrat" panose="00000500000000000000" pitchFamily="2" charset="-52"/>
              </a:rPr>
              <a:t>(ФГБУ ЦСП)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r>
              <a:rPr lang="ru-RU" sz="1200" i="1" dirty="0">
                <a:latin typeface="Montserrat" panose="00000500000000000000" pitchFamily="2" charset="-52"/>
              </a:rPr>
              <a:t>12. Специалист по подготовке спортивного инвентаря - ? 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  <a:p>
            <a:endParaRPr lang="ru-RU" sz="1200" i="1" dirty="0">
              <a:latin typeface="Montserrat" panose="00000500000000000000" pitchFamily="2" charset="-5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E3011A0-025E-CA70-BFBE-282464BA5A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" y="2751771"/>
            <a:ext cx="3667230" cy="239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96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338976" y="846394"/>
            <a:ext cx="0" cy="3669572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746575" y="349292"/>
            <a:ext cx="765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Состав сборной команды</a:t>
            </a:r>
          </a:p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в спортивном сезоне 2023/2024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6576" y="1176595"/>
            <a:ext cx="34653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/>
            <a:r>
              <a:rPr lang="ru-RU" sz="1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Основной</a:t>
            </a:r>
            <a:br>
              <a:rPr lang="ru-RU" sz="1400" b="1" i="1" dirty="0">
                <a:solidFill>
                  <a:srgbClr val="002060"/>
                </a:solidFill>
                <a:latin typeface="Montserrat" panose="00000500000000000000" pitchFamily="2" charset="-52"/>
              </a:rPr>
            </a:br>
            <a:r>
              <a:rPr lang="ru-RU" sz="1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состав: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1. Прокопьева Кристина (2000) - Н. Тагил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2. Кустова Александра (1998) - Магадан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3. Ибрагимова Аделина (2003) - Лениногорск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4. Колясникова Валерия (2003) - Магадан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5. Субботина Анастасия (2004) - С. Петербург</a:t>
            </a:r>
          </a:p>
          <a:p>
            <a:endParaRPr lang="ru-RU" sz="1000" i="1" dirty="0">
              <a:latin typeface="Montserrat" panose="00000500000000000000" pitchFamily="2" charset="-52"/>
            </a:endParaRPr>
          </a:p>
        </p:txBody>
      </p:sp>
      <p:pic>
        <p:nvPicPr>
          <p:cNvPr id="3075" name="Picture 3" descr="C:\Users\black\Downloads\star_2893811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0" y="1205521"/>
            <a:ext cx="405045" cy="40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572000" y="1176595"/>
            <a:ext cx="3465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/>
            <a:r>
              <a:rPr lang="ru-RU" sz="1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Юниорский</a:t>
            </a:r>
            <a:br>
              <a:rPr lang="ru-RU" sz="1400" b="1" i="1" dirty="0">
                <a:solidFill>
                  <a:srgbClr val="002060"/>
                </a:solidFill>
                <a:latin typeface="Montserrat" panose="00000500000000000000" pitchFamily="2" charset="-52"/>
              </a:rPr>
            </a:br>
            <a:r>
              <a:rPr lang="ru-RU" sz="1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состав: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1. Кручинина Кристина (2004) - С. Петербург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2. Пискунова Ксения (2004) - Н. Тагил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3. Римденок Валерия (2005) - С. Петербург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4. Марчукова Татьяна (2005) - С. Петербург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5. Иванова Алина (2006) - Чайковский 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6. </a:t>
            </a:r>
            <a:r>
              <a:rPr lang="ru-RU" sz="1000" i="1" dirty="0" err="1">
                <a:latin typeface="Montserrat" panose="00000500000000000000" pitchFamily="2" charset="-52"/>
              </a:rPr>
              <a:t>Скоробогатых</a:t>
            </a:r>
            <a:r>
              <a:rPr lang="ru-RU" sz="1000" i="1" dirty="0">
                <a:latin typeface="Montserrat" panose="00000500000000000000" pitchFamily="2" charset="-52"/>
              </a:rPr>
              <a:t> Эмилия (2008) - Чайковский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7. Рогалева София (2008) - Чайковский</a:t>
            </a:r>
          </a:p>
          <a:p>
            <a:r>
              <a:rPr lang="ru-RU" sz="1000" i="1" dirty="0">
                <a:latin typeface="Montserrat" panose="00000500000000000000" pitchFamily="2" charset="-52"/>
              </a:rPr>
              <a:t>8. Белякова Анастасия (2007) - Уфа</a:t>
            </a:r>
          </a:p>
        </p:txBody>
      </p:sp>
      <p:pic>
        <p:nvPicPr>
          <p:cNvPr id="13" name="Picture 3" descr="C:\Users\black\Downloads\star_2893811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004" y="1205521"/>
            <a:ext cx="405045" cy="40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902370" y="0"/>
            <a:ext cx="1241630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999387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8" r="52004"/>
          <a:stretch/>
        </p:blipFill>
        <p:spPr bwMode="auto">
          <a:xfrm>
            <a:off x="6374673" y="0"/>
            <a:ext cx="276932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38976" y="846394"/>
            <a:ext cx="0" cy="3669572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590385"/>
              </p:ext>
            </p:extLst>
          </p:nvPr>
        </p:nvGraphicFramePr>
        <p:xfrm>
          <a:off x="701569" y="1131590"/>
          <a:ext cx="5355595" cy="349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Улучшить симметричность проезда на столе отрыва, отталкивания и полетной фазы.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Выйти на средний уровень длины прыжка 92% от HS.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Повысить уровень силовой, технической и координационной подготовленности.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Омоложение состава сборной команды.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Снизить жировой компонент до уровня модельных характеристик (11</a:t>
                      </a:r>
                      <a:r>
                        <a:rPr lang="en-US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%</a:t>
                      </a:r>
                      <a:r>
                        <a:rPr lang="en-US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  <a:sym typeface="Wingdings" pitchFamily="2" charset="2"/>
                        </a:rPr>
                        <a:t>)</a:t>
                      </a:r>
                      <a:endParaRPr lang="ru-RU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rgbClr val="00206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Успешное выступление на ЧР и МС «Кубок медной горы», Спартакиада сильнейших</a:t>
                      </a:r>
                      <a:r>
                        <a:rPr lang="ru-RU" sz="1200" b="0" i="1" baseline="0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и ПР 2024 года (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реализовать накопленный потенциал).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i="1" dirty="0">
                        <a:solidFill>
                          <a:srgbClr val="00206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i="1" dirty="0">
                        <a:solidFill>
                          <a:srgbClr val="00206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746575" y="349292"/>
            <a:ext cx="765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Задачи на спортивный</a:t>
            </a:r>
          </a:p>
          <a:p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сезон 2023/2024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827603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778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67222" y="124058"/>
            <a:ext cx="7809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Организационный план подготовки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сборной команды на сезон 2023-2024 </a:t>
            </a:r>
            <a:r>
              <a:rPr lang="ru-RU" b="1" i="1" dirty="0" err="1">
                <a:solidFill>
                  <a:srgbClr val="002060"/>
                </a:solidFill>
                <a:latin typeface="Montserrat" panose="00000500000000000000" pitchFamily="2" charset="-52"/>
              </a:rPr>
              <a:t>г.г</a:t>
            </a: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2796775"/>
            <a:ext cx="9144000" cy="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156208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>
            <a:stCxn id="12" idx="2"/>
          </p:cNvCxnSpPr>
          <p:nvPr/>
        </p:nvCxnSpPr>
        <p:spPr>
          <a:xfrm>
            <a:off x="1246218" y="2886785"/>
            <a:ext cx="0" cy="63007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7807775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2"/>
          </p:cNvCxnSpPr>
          <p:nvPr/>
        </p:nvCxnSpPr>
        <p:spPr>
          <a:xfrm flipV="1">
            <a:off x="7897785" y="2076695"/>
            <a:ext cx="0" cy="81009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5500575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>
            <a:stCxn id="18" idx="2"/>
          </p:cNvCxnSpPr>
          <p:nvPr/>
        </p:nvCxnSpPr>
        <p:spPr>
          <a:xfrm>
            <a:off x="5590585" y="2886785"/>
            <a:ext cx="0" cy="630069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373397" y="2706765"/>
            <a:ext cx="180020" cy="1800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>
            <a:stCxn id="20" idx="2"/>
          </p:cNvCxnSpPr>
          <p:nvPr/>
        </p:nvCxnSpPr>
        <p:spPr>
          <a:xfrm flipV="1">
            <a:off x="3463407" y="2076695"/>
            <a:ext cx="0" cy="810090"/>
          </a:xfrm>
          <a:prstGeom prst="line">
            <a:avLst/>
          </a:prstGeom>
          <a:ln w="127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626496" y="3516855"/>
            <a:ext cx="12394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май-июль 2023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46442" y="3516855"/>
            <a:ext cx="168828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ноябрь-декабрь 2023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656937" y="1830474"/>
            <a:ext cx="161294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август-октябрь 2023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169860" y="1830474"/>
            <a:ext cx="14558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январь-март 2024</a:t>
            </a:r>
            <a:endParaRPr lang="ru-RU" sz="1000" b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8222" y="1056677"/>
            <a:ext cx="2658100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10-19.05 - ТМ (Озеро круглое)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15.05 – ЭКО (Москва)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28.05-11.06 – ТМ (Сочи Юг спорт)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19-30.06 – ТМ (Ю. - Сахалинск)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03-08.07 – КР 1, 2 этап (Н. Тагил)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11.07 - ТМ (Пермь, труба)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11-22.07 – ТМ (Чайковский)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19.07 - ЭКО (Чайковский)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22.07 - ТМ (Пермь, труба)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27-31.07 – МС «Горный орел» (Сочи)</a:t>
            </a:r>
          </a:p>
          <a:p>
            <a:pPr algn="ctr"/>
            <a:endParaRPr lang="ru-RU" sz="1000" i="1" dirty="0">
              <a:latin typeface="Montserrat" panose="00000500000000000000" pitchFamily="2" charset="-52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057170" y="2987337"/>
            <a:ext cx="348906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09-17.01 – ТМ (Чайковский)</a:t>
            </a:r>
          </a:p>
          <a:p>
            <a:pPr algn="ctr"/>
            <a:r>
              <a:rPr lang="ru-RU" sz="1000" i="1" dirty="0">
                <a:solidFill>
                  <a:srgbClr val="FF0000"/>
                </a:solidFill>
                <a:latin typeface="Montserrat" panose="00000500000000000000" pitchFamily="2" charset="-52"/>
              </a:rPr>
              <a:t>12.01 - ЭКО (Чайковский) - не состоялось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17-22.01 – КР (Н. Тагил)</a:t>
            </a:r>
          </a:p>
          <a:p>
            <a:pPr algn="ctr"/>
            <a:r>
              <a:rPr lang="ru-RU" sz="1000" i="1" dirty="0">
                <a:solidFill>
                  <a:srgbClr val="FF0000"/>
                </a:solidFill>
                <a:latin typeface="Montserrat" panose="00000500000000000000" pitchFamily="2" charset="-52"/>
              </a:rPr>
              <a:t>26.01-06.02 – ТМ (Алмата) - не состоялось</a:t>
            </a:r>
          </a:p>
          <a:p>
            <a:pPr algn="ctr"/>
            <a:r>
              <a:rPr lang="ru-RU" sz="1000" i="1" dirty="0">
                <a:solidFill>
                  <a:srgbClr val="FF0000"/>
                </a:solidFill>
                <a:latin typeface="Montserrat" panose="00000500000000000000" pitchFamily="2" charset="-52"/>
              </a:rPr>
              <a:t>07.02 - ЭКО (Москва) - не состоялось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02-06.02 - ТМ (Чайковский)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10-19.02 - Спартакиада сильнейших 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(Н. Тагил)</a:t>
            </a:r>
          </a:p>
          <a:p>
            <a:pPr algn="ctr"/>
            <a:r>
              <a:rPr lang="ru-RU" sz="1000" i="1" dirty="0">
                <a:solidFill>
                  <a:srgbClr val="FF0000"/>
                </a:solidFill>
                <a:latin typeface="Montserrat" panose="00000500000000000000" pitchFamily="2" charset="-52"/>
              </a:rPr>
              <a:t>25.02-08.03 - ТМ (Алмата) - не состоялось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03-07.03 - ТМ (Чайковский)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12-19.03 - ЧР (Н. Тагил)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19-24.03 - ФКР (Н. Тагил)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27-29.03 - УМО (Москва)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015745" y="3009023"/>
            <a:ext cx="289534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07-13.08 – ТМ (Н. Тагил))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14-15.08 – ТМ (Пермь, труба)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15-24.08 – ТМ (Чайковский)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22.08 – ЭКО (Чайковский)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30.08-04.09 – КР 3,4 этап (Чайковский)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08-25.09 – ТМ (Алмата)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25.09-01.10  – ЧР (Сочи)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09-18.10 – ТМ (Сочи Юг спорт)</a:t>
            </a:r>
          </a:p>
          <a:p>
            <a:pPr algn="ctr"/>
            <a:endParaRPr lang="ru-RU" sz="1000" b="1" i="1" dirty="0">
              <a:latin typeface="Montserrat" panose="00000500000000000000" pitchFamily="2" charset="-52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C31C6CA-8407-40A2-62FE-B819C394153D}"/>
              </a:ext>
            </a:extLst>
          </p:cNvPr>
          <p:cNvSpPr/>
          <p:nvPr/>
        </p:nvSpPr>
        <p:spPr>
          <a:xfrm>
            <a:off x="4091617" y="1447600"/>
            <a:ext cx="29979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01-14.11 – ТМ (Сочи Красная поляна)</a:t>
            </a:r>
          </a:p>
          <a:p>
            <a:pPr algn="ctr"/>
            <a:r>
              <a:rPr lang="ru-RU" sz="1000" i="1" dirty="0">
                <a:solidFill>
                  <a:srgbClr val="FF0000"/>
                </a:solidFill>
                <a:latin typeface="Montserrat" panose="00000500000000000000" pitchFamily="2" charset="-52"/>
              </a:rPr>
              <a:t>23-29.11 – ТМ (Н. Тагил) - смещено на 3 дня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29.11-04.12 – КР (Н. Тагил)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04-11.12 - МС «Медная гора» (Н. Тагил)</a:t>
            </a:r>
          </a:p>
          <a:p>
            <a:pPr algn="ctr"/>
            <a:r>
              <a:rPr lang="ru-RU" sz="1000" b="1" i="1" dirty="0">
                <a:latin typeface="Montserrat" panose="00000500000000000000" pitchFamily="2" charset="-52"/>
              </a:rPr>
              <a:t>13-18.12 - КР (Чайковский)</a:t>
            </a:r>
          </a:p>
          <a:p>
            <a:pPr algn="ctr"/>
            <a:r>
              <a:rPr lang="ru-RU" sz="1000" i="1" dirty="0">
                <a:latin typeface="Montserrat" panose="00000500000000000000" pitchFamily="2" charset="-52"/>
              </a:rPr>
              <a:t>21-29.12 - ТМ (Алматы)</a:t>
            </a:r>
          </a:p>
        </p:txBody>
      </p:sp>
    </p:spTree>
    <p:extLst>
      <p:ext uri="{BB962C8B-B14F-4D97-AF65-F5344CB8AC3E}">
        <p14:creationId xmlns:p14="http://schemas.microsoft.com/office/powerpoint/2010/main" val="1214835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38486" y="2921974"/>
            <a:ext cx="3912120" cy="2007800"/>
            <a:chOff x="0" y="-38100"/>
            <a:chExt cx="10432319" cy="5354133"/>
          </a:xfrm>
        </p:grpSpPr>
        <p:sp>
          <p:nvSpPr>
            <p:cNvPr id="6" name="TextBox 6"/>
            <p:cNvSpPr txBox="1"/>
            <p:nvPr/>
          </p:nvSpPr>
          <p:spPr>
            <a:xfrm>
              <a:off x="0" y="233580"/>
              <a:ext cx="2336410" cy="9395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9"/>
                </a:lnSpc>
              </a:pPr>
              <a:r>
                <a:rPr lang="en-US" sz="992" dirty="0" err="1">
                  <a:solidFill>
                    <a:srgbClr val="141414"/>
                  </a:solidFill>
                  <a:latin typeface="Times Neue Roman Bold"/>
                </a:rPr>
                <a:t>Технический</a:t>
              </a:r>
              <a:endParaRPr lang="en-US" sz="992" dirty="0">
                <a:solidFill>
                  <a:srgbClr val="141414"/>
                </a:solidFill>
                <a:latin typeface="Times Neue Roman Bold"/>
              </a:endParaRPr>
            </a:p>
            <a:p>
              <a:pPr algn="ctr">
                <a:lnSpc>
                  <a:spcPts val="1389"/>
                </a:lnSpc>
              </a:pPr>
              <a:r>
                <a:rPr lang="en-US" sz="992" dirty="0">
                  <a:solidFill>
                    <a:srgbClr val="141414"/>
                  </a:solidFill>
                  <a:latin typeface="Times Neue Roman Bold"/>
                </a:rPr>
                <a:t>31%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054816" y="4376457"/>
              <a:ext cx="3400032" cy="9395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9"/>
                </a:lnSpc>
              </a:pPr>
              <a:r>
                <a:rPr lang="en-US" sz="992" dirty="0">
                  <a:solidFill>
                    <a:srgbClr val="141414"/>
                  </a:solidFill>
                  <a:latin typeface="Times Neue Roman Bold"/>
                </a:rPr>
                <a:t>Координационный</a:t>
              </a:r>
            </a:p>
            <a:p>
              <a:pPr algn="ctr">
                <a:lnSpc>
                  <a:spcPts val="1389"/>
                </a:lnSpc>
              </a:pPr>
              <a:r>
                <a:rPr lang="en-US" sz="992" dirty="0">
                  <a:solidFill>
                    <a:srgbClr val="141414"/>
                  </a:solidFill>
                  <a:latin typeface="Times Neue Roman Bold"/>
                </a:rPr>
                <a:t>28%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6654655" y="-38100"/>
              <a:ext cx="3695909" cy="9395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9"/>
                </a:lnSpc>
              </a:pPr>
              <a:r>
                <a:rPr lang="en-US" sz="992">
                  <a:solidFill>
                    <a:srgbClr val="141414"/>
                  </a:solidFill>
                  <a:latin typeface="Times Neue Roman Bold"/>
                </a:rPr>
                <a:t>Скоростной-силовой</a:t>
              </a:r>
            </a:p>
            <a:p>
              <a:pPr algn="ctr">
                <a:lnSpc>
                  <a:spcPts val="1389"/>
                </a:lnSpc>
              </a:pPr>
              <a:r>
                <a:rPr lang="en-US" sz="992">
                  <a:solidFill>
                    <a:srgbClr val="141414"/>
                  </a:solidFill>
                  <a:latin typeface="Times Neue Roman Bold"/>
                </a:rPr>
                <a:t>27%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6710517" y="3517750"/>
              <a:ext cx="2317909" cy="9395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9"/>
                </a:lnSpc>
              </a:pPr>
              <a:r>
                <a:rPr lang="en-US" sz="992">
                  <a:solidFill>
                    <a:srgbClr val="141414"/>
                  </a:solidFill>
                  <a:latin typeface="Times Neue Roman Bold"/>
                </a:rPr>
                <a:t>Тактический</a:t>
              </a:r>
            </a:p>
            <a:p>
              <a:pPr algn="ctr">
                <a:lnSpc>
                  <a:spcPts val="1389"/>
                </a:lnSpc>
              </a:pPr>
              <a:r>
                <a:rPr lang="en-US" sz="992">
                  <a:solidFill>
                    <a:srgbClr val="141414"/>
                  </a:solidFill>
                  <a:latin typeface="Times Neue Roman Bold"/>
                </a:rPr>
                <a:t>10%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252818" y="2453425"/>
              <a:ext cx="3179501" cy="9395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9"/>
                </a:lnSpc>
              </a:pPr>
              <a:r>
                <a:rPr lang="en-US" sz="992">
                  <a:solidFill>
                    <a:srgbClr val="141414"/>
                  </a:solidFill>
                  <a:latin typeface="Times Neue Roman Bold"/>
                </a:rPr>
                <a:t>Психологический</a:t>
              </a:r>
            </a:p>
            <a:p>
              <a:pPr algn="ctr">
                <a:lnSpc>
                  <a:spcPts val="1389"/>
                </a:lnSpc>
              </a:pPr>
              <a:r>
                <a:rPr lang="en-US" sz="992">
                  <a:solidFill>
                    <a:srgbClr val="141414"/>
                  </a:solidFill>
                  <a:latin typeface="Times Neue Roman Bold"/>
                </a:rPr>
                <a:t>4%</a:t>
              </a:r>
            </a:p>
          </p:txBody>
        </p:sp>
        <p:grpSp>
          <p:nvGrpSpPr>
            <p:cNvPr id="11" name="Group 11"/>
            <p:cNvGrpSpPr>
              <a:grpSpLocks noChangeAspect="1"/>
            </p:cNvGrpSpPr>
            <p:nvPr/>
          </p:nvGrpSpPr>
          <p:grpSpPr>
            <a:xfrm>
              <a:off x="2568831" y="211568"/>
              <a:ext cx="4064142" cy="4064142"/>
              <a:chOff x="0" y="0"/>
              <a:chExt cx="2540000" cy="25400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1270000" y="0"/>
                <a:ext cx="1316106" cy="1491947"/>
              </a:xfrm>
              <a:custGeom>
                <a:avLst/>
                <a:gdLst/>
                <a:ahLst/>
                <a:cxnLst/>
                <a:rect l="l" t="t" r="r" b="b"/>
                <a:pathLst>
                  <a:path w="1316106" h="1491947">
                    <a:moveTo>
                      <a:pt x="0" y="0"/>
                    </a:moveTo>
                    <a:lnTo>
                      <a:pt x="0" y="0"/>
                    </a:lnTo>
                    <a:cubicBezTo>
                      <a:pt x="375654" y="0"/>
                      <a:pt x="732035" y="166306"/>
                      <a:pt x="973338" y="454210"/>
                    </a:cubicBezTo>
                    <a:cubicBezTo>
                      <a:pt x="1214641" y="742114"/>
                      <a:pt x="1316106" y="1122074"/>
                      <a:pt x="1250456" y="1491947"/>
                    </a:cubicBezTo>
                    <a:lnTo>
                      <a:pt x="0" y="1270000"/>
                    </a:lnTo>
                    <a:close/>
                  </a:path>
                </a:pathLst>
              </a:custGeom>
              <a:solidFill>
                <a:srgbClr val="00C2CB"/>
              </a:solidFill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3"/>
              <p:cNvSpPr/>
              <p:nvPr/>
            </p:nvSpPr>
            <p:spPr>
              <a:xfrm>
                <a:off x="1270000" y="1270000"/>
                <a:ext cx="1259986" cy="525950"/>
              </a:xfrm>
              <a:custGeom>
                <a:avLst/>
                <a:gdLst/>
                <a:ahLst/>
                <a:cxnLst/>
                <a:rect l="l" t="t" r="r" b="b"/>
                <a:pathLst>
                  <a:path w="1259986" h="525950">
                    <a:moveTo>
                      <a:pt x="1259986" y="159173"/>
                    </a:moveTo>
                    <a:cubicBezTo>
                      <a:pt x="1243968" y="285969"/>
                      <a:pt x="1208902" y="409621"/>
                      <a:pt x="1155974" y="52595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6BB"/>
              </a:solidFill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4"/>
              <p:cNvSpPr/>
              <p:nvPr/>
            </p:nvSpPr>
            <p:spPr>
              <a:xfrm>
                <a:off x="1270000" y="1270000"/>
                <a:ext cx="1180816" cy="1104967"/>
              </a:xfrm>
              <a:custGeom>
                <a:avLst/>
                <a:gdLst/>
                <a:ahLst/>
                <a:cxnLst/>
                <a:rect l="l" t="t" r="r" b="b"/>
                <a:pathLst>
                  <a:path w="1180816" h="1104967">
                    <a:moveTo>
                      <a:pt x="1180816" y="467518"/>
                    </a:moveTo>
                    <a:cubicBezTo>
                      <a:pt x="1074082" y="737097"/>
                      <a:pt x="878320" y="962039"/>
                      <a:pt x="626057" y="11049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AA2"/>
              </a:solidFill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5"/>
              <p:cNvSpPr/>
              <p:nvPr/>
            </p:nvSpPr>
            <p:spPr>
              <a:xfrm>
                <a:off x="67293" y="1270000"/>
                <a:ext cx="1883207" cy="1327283"/>
              </a:xfrm>
              <a:custGeom>
                <a:avLst/>
                <a:gdLst/>
                <a:ahLst/>
                <a:cxnLst/>
                <a:rect l="l" t="t" r="r" b="b"/>
                <a:pathLst>
                  <a:path w="1883207" h="1327283">
                    <a:moveTo>
                      <a:pt x="1883207" y="1072297"/>
                    </a:moveTo>
                    <a:cubicBezTo>
                      <a:pt x="1554229" y="1281072"/>
                      <a:pt x="1147622" y="1327283"/>
                      <a:pt x="780185" y="1197654"/>
                    </a:cubicBezTo>
                    <a:cubicBezTo>
                      <a:pt x="412748" y="1068026"/>
                      <a:pt x="125148" y="776905"/>
                      <a:pt x="0" y="407918"/>
                    </a:cubicBezTo>
                    <a:lnTo>
                      <a:pt x="1202707" y="0"/>
                    </a:lnTo>
                    <a:close/>
                  </a:path>
                </a:pathLst>
              </a:custGeom>
              <a:solidFill>
                <a:srgbClr val="004080"/>
              </a:solidFill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6"/>
              <p:cNvSpPr/>
              <p:nvPr/>
            </p:nvSpPr>
            <p:spPr>
              <a:xfrm>
                <a:off x="-65651" y="0"/>
                <a:ext cx="1335651" cy="1737518"/>
              </a:xfrm>
              <a:custGeom>
                <a:avLst/>
                <a:gdLst/>
                <a:ahLst/>
                <a:cxnLst/>
                <a:rect l="l" t="t" r="r" b="b"/>
                <a:pathLst>
                  <a:path w="1335651" h="1737518">
                    <a:moveTo>
                      <a:pt x="154835" y="1737518"/>
                    </a:moveTo>
                    <a:cubicBezTo>
                      <a:pt x="0" y="1346451"/>
                      <a:pt x="48826" y="904092"/>
                      <a:pt x="285223" y="556207"/>
                    </a:cubicBezTo>
                    <a:cubicBezTo>
                      <a:pt x="521620" y="208322"/>
                      <a:pt x="914920" y="42"/>
                      <a:pt x="1335524" y="0"/>
                    </a:cubicBezTo>
                    <a:lnTo>
                      <a:pt x="1335651" y="1270000"/>
                    </a:lnTo>
                    <a:close/>
                  </a:path>
                </a:pathLst>
              </a:custGeom>
              <a:solidFill>
                <a:srgbClr val="0F1755"/>
              </a:solidFill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17"/>
              <p:cNvSpPr/>
              <p:nvPr/>
            </p:nvSpPr>
            <p:spPr>
              <a:xfrm>
                <a:off x="1270000" y="0"/>
                <a:ext cx="127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270000">
                    <a:moveTo>
                      <a:pt x="0" y="0"/>
                    </a:moveTo>
                    <a:cubicBezTo>
                      <a:pt x="42" y="0"/>
                      <a:pt x="85" y="0"/>
                      <a:pt x="127" y="0"/>
                    </a:cubicBezTo>
                    <a:lnTo>
                      <a:pt x="0" y="1270000"/>
                    </a:lnTo>
                    <a:close/>
                  </a:path>
                </a:pathLst>
              </a:custGeom>
              <a:solidFill>
                <a:srgbClr val="582A6C"/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8" name="Group 18"/>
          <p:cNvGrpSpPr/>
          <p:nvPr/>
        </p:nvGrpSpPr>
        <p:grpSpPr>
          <a:xfrm>
            <a:off x="5073109" y="2992208"/>
            <a:ext cx="3093287" cy="1666916"/>
            <a:chOff x="0" y="0"/>
            <a:chExt cx="8248764" cy="4445109"/>
          </a:xfrm>
        </p:grpSpPr>
        <p:sp>
          <p:nvSpPr>
            <p:cNvPr id="19" name="TextBox 19"/>
            <p:cNvSpPr txBox="1"/>
            <p:nvPr/>
          </p:nvSpPr>
          <p:spPr>
            <a:xfrm>
              <a:off x="0" y="3239773"/>
              <a:ext cx="1548501" cy="940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rgbClr val="141414"/>
                  </a:solidFill>
                  <a:latin typeface="Times Neue Roman Bold"/>
                </a:rPr>
                <a:t>Часы ФП</a:t>
              </a:r>
            </a:p>
            <a:p>
              <a:pPr algn="ctr">
                <a:lnSpc>
                  <a:spcPts val="1400"/>
                </a:lnSpc>
              </a:pPr>
              <a:r>
                <a:rPr lang="ru-RU" sz="1000" dirty="0">
                  <a:solidFill>
                    <a:srgbClr val="141414"/>
                  </a:solidFill>
                  <a:latin typeface="Times Neue Roman Bold"/>
                </a:rPr>
                <a:t>71</a:t>
              </a:r>
              <a:r>
                <a:rPr lang="en-US" sz="1000" dirty="0">
                  <a:solidFill>
                    <a:srgbClr val="141414"/>
                  </a:solidFill>
                  <a:latin typeface="Times Neue Roman Bold"/>
                </a:rPr>
                <a:t>%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598911" y="252968"/>
              <a:ext cx="1649853" cy="9404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rgbClr val="141414"/>
                  </a:solidFill>
                  <a:latin typeface="Times Neue Roman Bold"/>
                </a:rPr>
                <a:t>Часы ТТП</a:t>
              </a:r>
            </a:p>
            <a:p>
              <a:pPr algn="ctr">
                <a:lnSpc>
                  <a:spcPts val="1400"/>
                </a:lnSpc>
              </a:pPr>
              <a:r>
                <a:rPr lang="ru-RU" sz="1000" dirty="0">
                  <a:solidFill>
                    <a:srgbClr val="141414"/>
                  </a:solidFill>
                  <a:latin typeface="Times Neue Roman Bold"/>
                </a:rPr>
                <a:t>29</a:t>
              </a:r>
              <a:r>
                <a:rPr lang="en-US" sz="1000" dirty="0">
                  <a:solidFill>
                    <a:srgbClr val="141414"/>
                  </a:solidFill>
                  <a:latin typeface="Times Neue Roman Bold"/>
                </a:rPr>
                <a:t>%</a:t>
              </a: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1851151" y="0"/>
              <a:ext cx="4445109" cy="4445109"/>
              <a:chOff x="0" y="0"/>
              <a:chExt cx="2540000" cy="254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270000" y="0"/>
                <a:ext cx="1333308" cy="1936685"/>
              </a:xfrm>
              <a:custGeom>
                <a:avLst/>
                <a:gdLst/>
                <a:ahLst/>
                <a:cxnLst/>
                <a:rect l="l" t="t" r="r" b="b"/>
                <a:pathLst>
                  <a:path w="1333308" h="1936685">
                    <a:moveTo>
                      <a:pt x="0" y="0"/>
                    </a:moveTo>
                    <a:cubicBezTo>
                      <a:pt x="460326" y="0"/>
                      <a:pt x="884614" y="249090"/>
                      <a:pt x="1108961" y="651045"/>
                    </a:cubicBezTo>
                    <a:cubicBezTo>
                      <a:pt x="1333308" y="1053000"/>
                      <a:pt x="1322587" y="1544886"/>
                      <a:pt x="1080940" y="1936685"/>
                    </a:cubicBezTo>
                    <a:lnTo>
                      <a:pt x="540470" y="1603342"/>
                    </a:lnTo>
                    <a:cubicBezTo>
                      <a:pt x="661294" y="1407443"/>
                      <a:pt x="666654" y="1161500"/>
                      <a:pt x="554480" y="960523"/>
                    </a:cubicBezTo>
                    <a:cubicBezTo>
                      <a:pt x="442307" y="759545"/>
                      <a:pt x="230163" y="635000"/>
                      <a:pt x="0" y="63500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3"/>
              <p:cNvSpPr/>
              <p:nvPr/>
            </p:nvSpPr>
            <p:spPr>
              <a:xfrm>
                <a:off x="-85527" y="0"/>
                <a:ext cx="2468437" cy="2673137"/>
              </a:xfrm>
              <a:custGeom>
                <a:avLst/>
                <a:gdLst/>
                <a:ahLst/>
                <a:cxnLst/>
                <a:rect l="l" t="t" r="r" b="b"/>
                <a:pathLst>
                  <a:path w="2468437" h="2673137">
                    <a:moveTo>
                      <a:pt x="2468437" y="1881827"/>
                    </a:moveTo>
                    <a:cubicBezTo>
                      <a:pt x="2169915" y="2424836"/>
                      <a:pt x="1523102" y="2673137"/>
                      <a:pt x="937906" y="2469372"/>
                    </a:cubicBezTo>
                    <a:cubicBezTo>
                      <a:pt x="352711" y="2265607"/>
                      <a:pt x="0" y="1669273"/>
                      <a:pt x="103298" y="1058287"/>
                    </a:cubicBezTo>
                    <a:cubicBezTo>
                      <a:pt x="206596" y="447302"/>
                      <a:pt x="735744" y="62"/>
                      <a:pt x="1355400" y="0"/>
                    </a:cubicBezTo>
                    <a:lnTo>
                      <a:pt x="1355464" y="635000"/>
                    </a:lnTo>
                    <a:cubicBezTo>
                      <a:pt x="1045636" y="635031"/>
                      <a:pt x="781062" y="858651"/>
                      <a:pt x="729413" y="1164144"/>
                    </a:cubicBezTo>
                    <a:cubicBezTo>
                      <a:pt x="677763" y="1469636"/>
                      <a:pt x="854119" y="1767804"/>
                      <a:pt x="1146717" y="1869686"/>
                    </a:cubicBezTo>
                    <a:cubicBezTo>
                      <a:pt x="1439314" y="1971568"/>
                      <a:pt x="1762721" y="1847418"/>
                      <a:pt x="1911982" y="1575914"/>
                    </a:cubicBezTo>
                    <a:close/>
                  </a:path>
                </a:pathLst>
              </a:custGeom>
              <a:solidFill>
                <a:srgbClr val="00B980"/>
              </a:solidFill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4"/>
              <p:cNvSpPr/>
              <p:nvPr/>
            </p:nvSpPr>
            <p:spPr>
              <a:xfrm>
                <a:off x="1270000" y="0"/>
                <a:ext cx="127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635000">
                    <a:moveTo>
                      <a:pt x="0" y="0"/>
                    </a:moveTo>
                    <a:cubicBezTo>
                      <a:pt x="42" y="0"/>
                      <a:pt x="85" y="0"/>
                      <a:pt x="127" y="0"/>
                    </a:cubicBezTo>
                    <a:lnTo>
                      <a:pt x="63" y="635000"/>
                    </a:lnTo>
                    <a:cubicBezTo>
                      <a:pt x="42" y="635000"/>
                      <a:pt x="21" y="635000"/>
                      <a:pt x="0" y="635000"/>
                    </a:cubicBezTo>
                    <a:close/>
                  </a:path>
                </a:pathLst>
              </a:custGeom>
              <a:solidFill>
                <a:srgbClr val="009299"/>
              </a:solidFill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58" name="TextBox 58"/>
          <p:cNvSpPr txBox="1"/>
          <p:nvPr/>
        </p:nvSpPr>
        <p:spPr>
          <a:xfrm>
            <a:off x="1204302" y="379664"/>
            <a:ext cx="1596496" cy="173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5626" lvl="1" indent="-107813" algn="ctr">
              <a:lnSpc>
                <a:spcPts val="1398"/>
              </a:lnSpc>
              <a:buFont typeface="Arial"/>
              <a:buChar char="•"/>
            </a:pPr>
            <a:r>
              <a:rPr lang="en-US" sz="999" dirty="0">
                <a:solidFill>
                  <a:srgbClr val="004AAD"/>
                </a:solidFill>
                <a:latin typeface="Times Neue Roman"/>
              </a:rPr>
              <a:t>Прыжки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5517847" y="375209"/>
            <a:ext cx="1994505" cy="173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5626" lvl="1" indent="-107813" algn="ctr">
              <a:lnSpc>
                <a:spcPts val="1398"/>
              </a:lnSpc>
              <a:buFont typeface="Arial"/>
              <a:buChar char="•"/>
            </a:pPr>
            <a:r>
              <a:rPr lang="en-US" sz="999" dirty="0">
                <a:solidFill>
                  <a:srgbClr val="004AAD"/>
                </a:solidFill>
                <a:latin typeface="Times Neue Roman"/>
              </a:rPr>
              <a:t>Соотношение подготовки 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1262406" y="2653373"/>
            <a:ext cx="1596496" cy="173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5626" lvl="1" indent="-107813" algn="ctr">
              <a:lnSpc>
                <a:spcPts val="1398"/>
              </a:lnSpc>
              <a:buFont typeface="Arial"/>
              <a:buChar char="•"/>
            </a:pPr>
            <a:r>
              <a:rPr lang="en-US" sz="999" dirty="0">
                <a:solidFill>
                  <a:srgbClr val="004AAD"/>
                </a:solidFill>
                <a:latin typeface="Times Neue Roman"/>
              </a:rPr>
              <a:t>Методы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5966302" y="2566811"/>
            <a:ext cx="1994505" cy="173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5626" lvl="1" indent="-107813" algn="ctr">
              <a:lnSpc>
                <a:spcPts val="1398"/>
              </a:lnSpc>
              <a:buFont typeface="Arial"/>
              <a:buChar char="•"/>
            </a:pPr>
            <a:r>
              <a:rPr lang="en-US" sz="999" dirty="0">
                <a:solidFill>
                  <a:srgbClr val="004AAD"/>
                </a:solidFill>
                <a:latin typeface="Times Neue Roman"/>
              </a:rPr>
              <a:t>Направленность </a:t>
            </a:r>
          </a:p>
        </p:txBody>
      </p:sp>
      <p:graphicFrame>
        <p:nvGraphicFramePr>
          <p:cNvPr id="65" name="Диаграмма 64">
            <a:extLst>
              <a:ext uri="{FF2B5EF4-FFF2-40B4-BE49-F238E27FC236}">
                <a16:creationId xmlns:a16="http://schemas.microsoft.com/office/drawing/2014/main" id="{10649F00-16C6-DEF7-5A34-7AF30678FE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7126121"/>
              </p:ext>
            </p:extLst>
          </p:nvPr>
        </p:nvGraphicFramePr>
        <p:xfrm>
          <a:off x="231709" y="650295"/>
          <a:ext cx="3708457" cy="190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7" name="Диаграмма 66">
            <a:extLst>
              <a:ext uri="{FF2B5EF4-FFF2-40B4-BE49-F238E27FC236}">
                <a16:creationId xmlns:a16="http://schemas.microsoft.com/office/drawing/2014/main" id="{3FAB2F14-CF31-02AD-28C5-3096182534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7269388"/>
              </p:ext>
            </p:extLst>
          </p:nvPr>
        </p:nvGraphicFramePr>
        <p:xfrm>
          <a:off x="4662887" y="635226"/>
          <a:ext cx="3704426" cy="19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>
            <a:extLst>
              <a:ext uri="{FF2B5EF4-FFF2-40B4-BE49-F238E27FC236}">
                <a16:creationId xmlns:a16="http://schemas.microsoft.com/office/drawing/2014/main" id="{6BF8DA71-6B73-1F51-AC87-414C21575CAA}"/>
              </a:ext>
            </a:extLst>
          </p:cNvPr>
          <p:cNvSpPr txBox="1"/>
          <p:nvPr/>
        </p:nvSpPr>
        <p:spPr>
          <a:xfrm>
            <a:off x="5966391" y="1120266"/>
            <a:ext cx="687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67</a:t>
            </a: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ACACC759-3929-5EC4-8DDD-C355B21CBAF4}"/>
              </a:ext>
            </a:extLst>
          </p:cNvPr>
          <p:cNvSpPr/>
          <p:nvPr/>
        </p:nvSpPr>
        <p:spPr>
          <a:xfrm>
            <a:off x="8238342" y="0"/>
            <a:ext cx="905657" cy="51435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90C6C21C-3EA0-9AF1-A284-CB0A34350AE2}"/>
              </a:ext>
            </a:extLst>
          </p:cNvPr>
          <p:cNvSpPr/>
          <p:nvPr/>
        </p:nvSpPr>
        <p:spPr>
          <a:xfrm>
            <a:off x="2286000" y="169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Параметры подготовки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5" name="Picture 3">
            <a:extLst>
              <a:ext uri="{FF2B5EF4-FFF2-40B4-BE49-F238E27FC236}">
                <a16:creationId xmlns:a16="http://schemas.microsoft.com/office/drawing/2014/main" id="{3D016254-B1B6-0CAE-38F8-F3C547D0CB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435" y="-1"/>
            <a:ext cx="906565" cy="906565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778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86000" y="169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Международные соревнования «Кубок </a:t>
            </a:r>
            <a:r>
              <a:rPr lang="ru-RU" b="1" i="1" dirty="0" err="1">
                <a:solidFill>
                  <a:srgbClr val="002060"/>
                </a:solidFill>
                <a:latin typeface="Montserrat" panose="00000500000000000000" pitchFamily="2" charset="-52"/>
              </a:rPr>
              <a:t>Металлинвест</a:t>
            </a: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2848" y="657521"/>
            <a:ext cx="27922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>
                <a:latin typeface="Montserrat" panose="00000500000000000000" pitchFamily="2" charset="-52"/>
              </a:rPr>
              <a:t>1 место -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Кустова Александра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2 место - Кручинина Кристина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3 место - Яковлева Лидия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4 место - Прокопьева Кристина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5 место - </a:t>
            </a:r>
            <a:r>
              <a:rPr lang="ru-RU" sz="1200" i="1" dirty="0" err="1">
                <a:latin typeface="Montserrat" panose="00000500000000000000" pitchFamily="2" charset="-52"/>
              </a:rPr>
              <a:t>Римденок</a:t>
            </a:r>
            <a:r>
              <a:rPr lang="ru-RU" sz="1200" i="1" dirty="0">
                <a:latin typeface="Montserrat" panose="00000500000000000000" pitchFamily="2" charset="-52"/>
              </a:rPr>
              <a:t> Валерия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191F87-3FA6-E563-E060-A534A96826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848" y="2325315"/>
            <a:ext cx="4039152" cy="26916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3CBC60-50FF-FABC-77E3-2B5374EB76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1448" y="2331612"/>
            <a:ext cx="4029704" cy="26853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FDF665E-67AE-9660-1AEC-7A53C76E7DEC}"/>
              </a:ext>
            </a:extLst>
          </p:cNvPr>
          <p:cNvSpPr txBox="1"/>
          <p:nvPr/>
        </p:nvSpPr>
        <p:spPr>
          <a:xfrm>
            <a:off x="5684551" y="664327"/>
            <a:ext cx="279222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6 место - Мохова Елизавета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Рогалева София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Каблукова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Ксения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Ибрагимова Аделина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Бородина Алина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B0D3FE-ED9E-14F8-A2A4-349D55487D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523514" y="657521"/>
            <a:ext cx="1962602" cy="140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991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778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86000" y="169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Спартакиада сильнейших к-90м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2848" y="657521"/>
            <a:ext cx="27922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>
                <a:latin typeface="Montserrat" panose="00000500000000000000" pitchFamily="2" charset="-52"/>
              </a:rPr>
              <a:t>1 место -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Кустова Александра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2 место - Прокопьева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>
                <a:latin typeface="Montserrat" panose="00000500000000000000" pitchFamily="2" charset="-52"/>
              </a:rPr>
              <a:t>3 место -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Ибрагимова Аделина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4 место - Кручинина Кристина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5 место - </a:t>
            </a:r>
            <a:r>
              <a:rPr lang="ru-RU" sz="1200" i="1" dirty="0" err="1">
                <a:latin typeface="Montserrat" panose="00000500000000000000" pitchFamily="2" charset="-52"/>
              </a:rPr>
              <a:t>Аввакумова</a:t>
            </a:r>
            <a:r>
              <a:rPr lang="ru-RU" sz="1200" i="1" dirty="0">
                <a:latin typeface="Montserrat" panose="00000500000000000000" pitchFamily="2" charset="-52"/>
              </a:rPr>
              <a:t> Ирина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191F87-3FA6-E563-E060-A534A96826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848" y="2328461"/>
            <a:ext cx="4039152" cy="26854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3CBC60-50FF-FABC-77E3-2B5374EB76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2331601"/>
            <a:ext cx="4029704" cy="267912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FDF665E-67AE-9660-1AEC-7A53C76E7DEC}"/>
              </a:ext>
            </a:extLst>
          </p:cNvPr>
          <p:cNvSpPr txBox="1"/>
          <p:nvPr/>
        </p:nvSpPr>
        <p:spPr>
          <a:xfrm>
            <a:off x="5684551" y="664327"/>
            <a:ext cx="291715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>
                <a:solidFill>
                  <a:prstClr val="black"/>
                </a:solidFill>
                <a:latin typeface="Montserrat" panose="00000500000000000000" pitchFamily="2" charset="-52"/>
              </a:rPr>
              <a:t>5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Надымова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Стефания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</a:t>
            </a:r>
            <a:r>
              <a:rPr lang="ru-RU" sz="1200" i="1" dirty="0" err="1">
                <a:solidFill>
                  <a:prstClr val="black"/>
                </a:solidFill>
                <a:latin typeface="Montserrat" panose="00000500000000000000" pitchFamily="2" charset="-52"/>
              </a:rPr>
              <a:t>Колясникова</a:t>
            </a:r>
            <a:r>
              <a:rPr lang="ru-RU" sz="1200" i="1" dirty="0">
                <a:solidFill>
                  <a:prstClr val="black"/>
                </a:solidFill>
                <a:latin typeface="Montserrat" panose="00000500000000000000" pitchFamily="2" charset="-52"/>
              </a:rPr>
              <a:t>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Римденок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Торопченова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Диана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Мохова Елизавета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B0D3FE-ED9E-14F8-A2A4-349D55487D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53189" y="659164"/>
            <a:ext cx="2103252" cy="139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95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778" y="0"/>
            <a:ext cx="667222" cy="667222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86000" y="1698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Спартакиада сильнейших к-120м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2848" y="657521"/>
            <a:ext cx="27922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>
                <a:latin typeface="Montserrat" panose="00000500000000000000" pitchFamily="2" charset="-52"/>
              </a:rPr>
              <a:t>1 место - 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Кустова Александра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2 место - Прокопьева Кристина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>
                <a:latin typeface="Montserrat" panose="00000500000000000000" pitchFamily="2" charset="-52"/>
              </a:rPr>
              <a:t>3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Надымова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Стефания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4 место - Кручинина Кристина</a:t>
            </a:r>
          </a:p>
          <a:p>
            <a:r>
              <a:rPr lang="ru-RU" sz="1200" i="1" dirty="0">
                <a:latin typeface="Montserrat" panose="00000500000000000000" pitchFamily="2" charset="-52"/>
              </a:rPr>
              <a:t>5 место - </a:t>
            </a:r>
            <a:r>
              <a:rPr lang="ru-RU" sz="1200" i="1" dirty="0" err="1">
                <a:latin typeface="Montserrat" panose="00000500000000000000" pitchFamily="2" charset="-52"/>
              </a:rPr>
              <a:t>Коля</a:t>
            </a:r>
            <a:r>
              <a:rPr lang="ru-RU" sz="1200" i="1" dirty="0" err="1">
                <a:solidFill>
                  <a:prstClr val="black"/>
                </a:solidFill>
                <a:latin typeface="Montserrat" panose="00000500000000000000" pitchFamily="2" charset="-52"/>
              </a:rPr>
              <a:t>сникова</a:t>
            </a:r>
            <a:r>
              <a:rPr lang="ru-RU" sz="1200" i="1" dirty="0">
                <a:solidFill>
                  <a:prstClr val="black"/>
                </a:solidFill>
                <a:latin typeface="Montserrat" panose="00000500000000000000" pitchFamily="2" charset="-52"/>
              </a:rPr>
              <a:t> Валерия</a:t>
            </a:r>
          </a:p>
          <a:p>
            <a:endParaRPr lang="ru-RU" sz="1200" i="1" dirty="0">
              <a:latin typeface="Montserrat" panose="00000500000000000000" pitchFamily="2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191F87-3FA6-E563-E060-A534A96826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849" y="2328461"/>
            <a:ext cx="4039150" cy="26854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3CBC60-50FF-FABC-77E3-2B5374EB76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2331601"/>
            <a:ext cx="4029703" cy="267912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FDF665E-67AE-9660-1AEC-7A53C76E7DEC}"/>
              </a:ext>
            </a:extLst>
          </p:cNvPr>
          <p:cNvSpPr txBox="1"/>
          <p:nvPr/>
        </p:nvSpPr>
        <p:spPr>
          <a:xfrm>
            <a:off x="5684551" y="664327"/>
            <a:ext cx="291715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6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Римденок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Валерия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7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Торопченова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Диана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8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Махиня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Ирма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9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Жадукова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Дарина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10 место - </a:t>
            </a:r>
            <a:r>
              <a:rPr kumimoji="0" lang="ru-RU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Скоробогатых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52"/>
                <a:ea typeface="+mn-ea"/>
                <a:cs typeface="+mn-cs"/>
              </a:rPr>
              <a:t> Эмилия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B0D3FE-ED9E-14F8-A2A4-349D55487D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53189" y="659164"/>
            <a:ext cx="2103252" cy="139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425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15134</TotalTime>
  <Words>1350</Words>
  <Application>Microsoft Office PowerPoint</Application>
  <PresentationFormat>Экран (16:9)</PresentationFormat>
  <Paragraphs>398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Times Neue Roman</vt:lpstr>
      <vt:lpstr>Times New Roman</vt:lpstr>
      <vt:lpstr>Calibri</vt:lpstr>
      <vt:lpstr>Montserrat</vt:lpstr>
      <vt:lpstr>Times Neue Roman Bold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Общий зачет   кубка России сезон 2023 - 2024гг.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Краснов</dc:creator>
  <cp:lastModifiedBy>Shestoperov Ruslan</cp:lastModifiedBy>
  <cp:revision>23</cp:revision>
  <dcterms:created xsi:type="dcterms:W3CDTF">2023-09-11T13:54:55Z</dcterms:created>
  <dcterms:modified xsi:type="dcterms:W3CDTF">2024-02-28T14:28:33Z</dcterms:modified>
</cp:coreProperties>
</file>